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62" r:id="rId2"/>
    <p:sldId id="513" r:id="rId3"/>
    <p:sldId id="455" r:id="rId4"/>
    <p:sldId id="503" r:id="rId5"/>
    <p:sldId id="500" r:id="rId6"/>
    <p:sldId id="524" r:id="rId7"/>
    <p:sldId id="512" r:id="rId8"/>
    <p:sldId id="506" r:id="rId9"/>
    <p:sldId id="514" r:id="rId10"/>
    <p:sldId id="515" r:id="rId11"/>
    <p:sldId id="518" r:id="rId12"/>
    <p:sldId id="519" r:id="rId13"/>
    <p:sldId id="520" r:id="rId14"/>
  </p:sldIdLst>
  <p:sldSz cx="9144000" cy="5715000" type="screen16x10"/>
  <p:notesSz cx="6858000" cy="9144000"/>
  <p:custDataLst>
    <p:tags r:id="rId17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  <a:srgbClr val="F7F39B"/>
    <a:srgbClr val="F7A9DB"/>
    <a:srgbClr val="EE5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19" autoAdjust="0"/>
    <p:restoredTop sz="96387" autoAdjust="0"/>
  </p:normalViewPr>
  <p:slideViewPr>
    <p:cSldViewPr showGuides="1">
      <p:cViewPr varScale="1">
        <p:scale>
          <a:sx n="137" d="100"/>
          <a:sy n="137" d="100"/>
        </p:scale>
        <p:origin x="690" y="12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58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22964B83-8345-4413-A6F1-F270C629A6EF}" type="datetimeFigureOut">
              <a:rPr lang="zh-CN" altLang="en-US"/>
              <a:t>2024/9/10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E9E8CFC-36A4-4335-B8DC-FF0EF578EF6E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4C19EE3-F66F-4767-A6F3-5D41C12A3E82}" type="datetimeFigureOut">
              <a:rPr lang="zh-CN" altLang="en-US"/>
              <a:t>2024/9/10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806E125-48F0-476E-9C48-2A74794AF44E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06E125-48F0-476E-9C48-2A74794AF44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7010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00034" y="2428872"/>
            <a:ext cx="6386530" cy="1010707"/>
          </a:xfrm>
        </p:spPr>
        <p:txBody>
          <a:bodyPr/>
          <a:lstStyle>
            <a:lvl1pPr>
              <a:defRPr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00034" y="3500442"/>
            <a:ext cx="6400800" cy="54769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14375" y="857250"/>
            <a:ext cx="5286375" cy="46038"/>
          </a:xfrm>
          <a:prstGeom prst="rect">
            <a:avLst/>
          </a:prstGeom>
          <a:gradFill flip="none" rotWithShape="1">
            <a:gsLst>
              <a:gs pos="21000">
                <a:schemeClr val="accent6">
                  <a:lumMod val="75000"/>
                </a:schemeClr>
              </a:gs>
              <a:gs pos="77000">
                <a:schemeClr val="accent6">
                  <a:lumMod val="75000"/>
                  <a:tint val="44500"/>
                  <a:satMod val="160000"/>
                  <a:alpha val="0"/>
                </a:schemeClr>
              </a:gs>
              <a:gs pos="51000">
                <a:schemeClr val="accent6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714375" y="857250"/>
            <a:ext cx="5286375" cy="46038"/>
          </a:xfrm>
          <a:prstGeom prst="rect">
            <a:avLst/>
          </a:prstGeom>
          <a:gradFill flip="none" rotWithShape="1">
            <a:gsLst>
              <a:gs pos="21000">
                <a:schemeClr val="accent6">
                  <a:lumMod val="75000"/>
                </a:schemeClr>
              </a:gs>
              <a:gs pos="77000">
                <a:schemeClr val="accent6">
                  <a:lumMod val="75000"/>
                  <a:tint val="44500"/>
                  <a:satMod val="160000"/>
                  <a:alpha val="0"/>
                </a:schemeClr>
              </a:gs>
              <a:gs pos="51000">
                <a:schemeClr val="accent6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10" y="214294"/>
            <a:ext cx="5614998" cy="952500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285864"/>
            <a:ext cx="8015286" cy="342902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5614988" cy="95250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409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28625" y="1643063"/>
            <a:ext cx="8229600" cy="34623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effectLst>
            <a:reflection blurRad="6350" stA="50000" endA="300" endPos="50000" dist="60007" dir="5400000" sy="-100000" algn="bl" rotWithShape="0"/>
          </a:effectLst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zsxycj.sccchina.ne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ctrTitle"/>
          </p:nvPr>
        </p:nvSpPr>
        <p:spPr>
          <a:xfrm>
            <a:off x="1259632" y="1561356"/>
            <a:ext cx="6984776" cy="1428760"/>
          </a:xfrm>
        </p:spPr>
        <p:txBody>
          <a:bodyPr/>
          <a:lstStyle/>
          <a:p>
            <a:r>
              <a:rPr lang="zh-CN" altLang="en-US" sz="3600" dirty="0" smtClean="0"/>
              <a:t>学生使用手册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1</a:t>
            </a:r>
            <a:r>
              <a:rPr lang="zh-CN" altLang="en-US" sz="2800" b="1" dirty="0" smtClean="0"/>
              <a:t>、移动</a:t>
            </a:r>
            <a:r>
              <a:rPr lang="en-US" altLang="zh-CN" sz="2800" b="1" dirty="0" smtClean="0"/>
              <a:t>APP</a:t>
            </a:r>
            <a:r>
              <a:rPr lang="zh-CN" altLang="en-US" sz="2800" b="1" dirty="0" smtClean="0"/>
              <a:t>下载</a:t>
            </a:r>
            <a:endParaRPr lang="zh-CN" alt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50096" y="1120016"/>
            <a:ext cx="82423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 dirty="0" smtClean="0">
                <a:solidFill>
                  <a:schemeClr val="accent2">
                    <a:lumMod val="75000"/>
                  </a:schemeClr>
                </a:solidFill>
              </a:rPr>
              <a:t>用户</a:t>
            </a:r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</a:rPr>
              <a:t>可以通过以下两种途径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</a:rPr>
              <a:t>下载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</a:rPr>
              <a:t>APP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</a:rPr>
              <a:t>：</a:t>
            </a:r>
            <a:endParaRPr lang="en-US" altLang="zh-CN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zh-CN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、安卓用户可通过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小米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应用商店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、</a:t>
            </a: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华为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应用市场        、</a:t>
            </a: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应用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宝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等应用市场搜索：“学起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PLUS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”下载。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、苹果用户可通过苹果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APP Store           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搜索“学起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PLUS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”下载。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1026542" y="1777380"/>
            <a:ext cx="7106495" cy="1875964"/>
            <a:chOff x="668163" y="1510376"/>
            <a:chExt cx="7106495" cy="1875964"/>
          </a:xfrm>
        </p:grpSpPr>
        <p:sp>
          <p:nvSpPr>
            <p:cNvPr id="4" name="矩形 3"/>
            <p:cNvSpPr/>
            <p:nvPr/>
          </p:nvSpPr>
          <p:spPr>
            <a:xfrm>
              <a:off x="668163" y="2932305"/>
              <a:ext cx="7072189" cy="4540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endParaRPr lang="en-US" altLang="zh-CN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20532" y="1510376"/>
              <a:ext cx="525463" cy="5413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72" b="33178"/>
            <a:stretch>
              <a:fillRect/>
            </a:stretch>
          </p:blipFill>
          <p:spPr bwMode="auto">
            <a:xfrm>
              <a:off x="7301802" y="1553487"/>
              <a:ext cx="472856" cy="4823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875" y="1820491"/>
            <a:ext cx="442566" cy="466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841" y="2710253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2</a:t>
            </a:r>
            <a:r>
              <a:rPr lang="zh-CN" altLang="en-US" sz="2800" b="1" dirty="0" smtClean="0"/>
              <a:t>、</a:t>
            </a:r>
            <a:r>
              <a:rPr lang="zh-CN" altLang="en-US" sz="2800" b="1" dirty="0"/>
              <a:t>下载及应用</a:t>
            </a:r>
          </a:p>
        </p:txBody>
      </p:sp>
      <p:pic>
        <p:nvPicPr>
          <p:cNvPr id="5" name="图片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9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1" t="908" r="560" b="-908"/>
          <a:stretch>
            <a:fillRect/>
          </a:stretch>
        </p:blipFill>
        <p:spPr bwMode="auto">
          <a:xfrm>
            <a:off x="5292080" y="1120015"/>
            <a:ext cx="2088232" cy="448828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683569" y="1120016"/>
            <a:ext cx="741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下载安装后选择报考院校，输入账号及密码；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注：移动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app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账号密码与电脑端相同；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5431" y="2384742"/>
            <a:ext cx="1333333" cy="3142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zh-CN" altLang="en-US" sz="2800" b="1" smtClean="0"/>
              <a:t>下</a:t>
            </a:r>
            <a:r>
              <a:rPr lang="zh-CN" altLang="en-US" sz="2800" b="1" dirty="0"/>
              <a:t>载及应用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9" y="1120016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点击“课程学习”，开始看课；</a:t>
            </a:r>
            <a:endParaRPr lang="zh-CN" altLang="en-US" dirty="0"/>
          </a:p>
        </p:txBody>
      </p:sp>
      <p:sp>
        <p:nvSpPr>
          <p:cNvPr id="3" name="右箭头 2"/>
          <p:cNvSpPr/>
          <p:nvPr/>
        </p:nvSpPr>
        <p:spPr>
          <a:xfrm>
            <a:off x="3059832" y="3289548"/>
            <a:ext cx="864096" cy="224660"/>
          </a:xfrm>
          <a:prstGeom prst="rightArrow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/>
          <p:nvPr/>
        </p:nvPicPr>
        <p:blipFill>
          <a:blip r:embed="rId2"/>
          <a:stretch>
            <a:fillRect/>
          </a:stretch>
        </p:blipFill>
        <p:spPr>
          <a:xfrm>
            <a:off x="472045" y="1674166"/>
            <a:ext cx="2587787" cy="4040833"/>
          </a:xfrm>
          <a:prstGeom prst="rect">
            <a:avLst/>
          </a:prstGeom>
        </p:spPr>
      </p:pic>
      <p:pic>
        <p:nvPicPr>
          <p:cNvPr id="10" name="图片 9"/>
          <p:cNvPicPr/>
          <p:nvPr/>
        </p:nvPicPr>
        <p:blipFill>
          <a:blip r:embed="rId3"/>
          <a:stretch>
            <a:fillRect/>
          </a:stretch>
        </p:blipFill>
        <p:spPr>
          <a:xfrm>
            <a:off x="3923928" y="1635792"/>
            <a:ext cx="2376264" cy="39580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下</a:t>
            </a:r>
            <a:r>
              <a:rPr lang="zh-CN" altLang="en-US" b="1" dirty="0"/>
              <a:t>载及应用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zh-CN" sz="1800" dirty="0">
                <a:solidFill>
                  <a:schemeClr val="accent6">
                    <a:lumMod val="75000"/>
                  </a:schemeClr>
                </a:solidFill>
              </a:rPr>
              <a:t>看课结束后计时信息可以通过课程顶部查询</a:t>
            </a:r>
            <a:endParaRPr lang="zh-CN" altLang="en-US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图片 3"/>
          <p:cNvPicPr/>
          <p:nvPr/>
        </p:nvPicPr>
        <p:blipFill>
          <a:blip r:embed="rId2"/>
          <a:stretch>
            <a:fillRect/>
          </a:stretch>
        </p:blipFill>
        <p:spPr>
          <a:xfrm>
            <a:off x="726895" y="1633364"/>
            <a:ext cx="2692978" cy="40816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ctrTitle"/>
          </p:nvPr>
        </p:nvSpPr>
        <p:spPr>
          <a:xfrm>
            <a:off x="1259632" y="1561356"/>
            <a:ext cx="6408712" cy="1428760"/>
          </a:xfrm>
        </p:spPr>
        <p:txBody>
          <a:bodyPr/>
          <a:lstStyle/>
          <a:p>
            <a:r>
              <a:rPr lang="zh-CN" altLang="en-US" sz="3600" dirty="0" smtClean="0"/>
              <a:t>一、电脑端操作手册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1</a:t>
            </a:r>
            <a:r>
              <a:rPr lang="zh-CN" altLang="en-US" sz="2800" b="1" dirty="0" smtClean="0"/>
              <a:t>、运行环境、登录</a:t>
            </a:r>
            <a:endParaRPr lang="zh-CN" altLang="en-US" sz="2800" b="1" dirty="0"/>
          </a:p>
        </p:txBody>
      </p:sp>
      <p:sp>
        <p:nvSpPr>
          <p:cNvPr id="3" name="矩形 2"/>
          <p:cNvSpPr/>
          <p:nvPr/>
        </p:nvSpPr>
        <p:spPr>
          <a:xfrm>
            <a:off x="611560" y="1129308"/>
            <a:ext cx="5256584" cy="2338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运行</a:t>
            </a: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环境</a:t>
            </a:r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推荐浏览器为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：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谷歌、火狐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。</a:t>
            </a:r>
            <a:endParaRPr lang="zh-CN" altLang="zh-CN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推荐分辨率为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1920*1680</a:t>
            </a:r>
          </a:p>
          <a:p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学生登录</a:t>
            </a:r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学生登录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地址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：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http://jnmc.sccchina.net/</a:t>
            </a:r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学生默认用户名：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学号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</a:rPr>
              <a:t>；</a:t>
            </a:r>
            <a:endParaRPr lang="en-US" altLang="zh-CN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学生默认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密码：身份证后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6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位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；</a:t>
            </a:r>
            <a:endParaRPr lang="zh-CN" alt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2</a:t>
            </a:r>
            <a:r>
              <a:rPr lang="zh-CN" altLang="en-US" sz="2800" b="1" dirty="0" smtClean="0"/>
              <a:t>、首页</a:t>
            </a:r>
            <a:endParaRPr lang="zh-CN" altLang="en-US" sz="2800" b="1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073696"/>
            <a:ext cx="1333333" cy="314286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7784" y="2713484"/>
            <a:ext cx="704762" cy="23809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7784" y="3805440"/>
            <a:ext cx="704762" cy="23809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7784" y="4897396"/>
            <a:ext cx="704762" cy="23809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9348"/>
            <a:ext cx="7632848" cy="40324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3</a:t>
            </a:r>
            <a:r>
              <a:rPr lang="zh-CN" altLang="en-US" sz="2800" b="1" dirty="0" smtClean="0"/>
              <a:t>、学习</a:t>
            </a:r>
            <a:endParaRPr lang="zh-CN" altLang="en-US" sz="2800" b="1" dirty="0"/>
          </a:p>
        </p:txBody>
      </p:sp>
      <p:pic>
        <p:nvPicPr>
          <p:cNvPr id="3" name="图片 2" descr="$P0W1E4I$0WWR]@~F7~QKQ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" y="1417320"/>
            <a:ext cx="8324215" cy="32835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4</a:t>
            </a:r>
            <a:r>
              <a:rPr lang="zh-CN" altLang="en-US" sz="2800" b="1" dirty="0" smtClean="0"/>
              <a:t>、在线作业</a:t>
            </a:r>
            <a:endParaRPr lang="zh-CN" altLang="en-US" sz="2800" b="1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05" y="984885"/>
            <a:ext cx="8450580" cy="44119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/>
              <a:t>5</a:t>
            </a:r>
            <a:r>
              <a:rPr lang="zh-CN" altLang="en-US" sz="2800" b="1" dirty="0" smtClean="0"/>
              <a:t>、考试</a:t>
            </a:r>
            <a:endParaRPr lang="zh-CN" altLang="en-US" sz="2800" b="1" dirty="0"/>
          </a:p>
        </p:txBody>
      </p:sp>
      <p:pic>
        <p:nvPicPr>
          <p:cNvPr id="9218" name="Picture 2" descr="C:\Users\LENOVO\Desktop\微信图片_20230922103843.png微信图片_202309221038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7856" y="1661797"/>
            <a:ext cx="819606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6</a:t>
            </a:r>
            <a:r>
              <a:rPr lang="zh-CN" altLang="en-US" sz="2800" b="1" dirty="0" smtClean="0"/>
              <a:t>、成绩</a:t>
            </a:r>
            <a:endParaRPr lang="zh-CN" altLang="en-US" sz="2800" b="1" dirty="0"/>
          </a:p>
        </p:txBody>
      </p:sp>
      <p:pic>
        <p:nvPicPr>
          <p:cNvPr id="5122" name="Picture 2" descr="C:\Users\LENOVO\Desktop\微信图片_20230922103833.png微信图片_202309221038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077" y="1718754"/>
            <a:ext cx="8299600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273324"/>
            <a:ext cx="1333333" cy="3142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ctrTitle"/>
          </p:nvPr>
        </p:nvSpPr>
        <p:spPr>
          <a:xfrm>
            <a:off x="1259632" y="1561356"/>
            <a:ext cx="6408712" cy="1428760"/>
          </a:xfrm>
        </p:spPr>
        <p:txBody>
          <a:bodyPr/>
          <a:lstStyle/>
          <a:p>
            <a:r>
              <a:rPr lang="zh-CN" altLang="en-US" sz="3600" dirty="0" smtClean="0"/>
              <a:t>二、手机端操作手册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jk3NmFjYjg2ZWM5YTIwMDVjNWNmNTM0ZDk1ZjhlZGYifQ=="/>
</p:tagLst>
</file>

<file path=ppt/theme/theme1.xml><?xml version="1.0" encoding="utf-8"?>
<a:theme xmlns:a="http://schemas.openxmlformats.org/drawingml/2006/main" name="项目策划模板@0.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项目策划模板@0.9.potx</Template>
  <TotalTime>9</TotalTime>
  <Words>294</Words>
  <Application>Microsoft Office PowerPoint</Application>
  <PresentationFormat>全屏显示(16:10)</PresentationFormat>
  <Paragraphs>32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宋体</vt:lpstr>
      <vt:lpstr>微软雅黑</vt:lpstr>
      <vt:lpstr>Arial</vt:lpstr>
      <vt:lpstr>Calibri</vt:lpstr>
      <vt:lpstr>Wingdings</vt:lpstr>
      <vt:lpstr>项目策划模板@0.9</vt:lpstr>
      <vt:lpstr>学生使用手册</vt:lpstr>
      <vt:lpstr>一、电脑端操作手册</vt:lpstr>
      <vt:lpstr>1、运行环境、登录</vt:lpstr>
      <vt:lpstr>2、首页</vt:lpstr>
      <vt:lpstr>3、学习</vt:lpstr>
      <vt:lpstr>4、在线作业</vt:lpstr>
      <vt:lpstr>5、考试</vt:lpstr>
      <vt:lpstr>6、成绩</vt:lpstr>
      <vt:lpstr>二、手机端操作手册</vt:lpstr>
      <vt:lpstr>1、移动APP下载</vt:lpstr>
      <vt:lpstr>2、下载及应用</vt:lpstr>
      <vt:lpstr>下载及应用</vt:lpstr>
      <vt:lpstr>下载及应用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姬业</dc:creator>
  <cp:lastModifiedBy>fx</cp:lastModifiedBy>
  <cp:revision>2837</cp:revision>
  <dcterms:created xsi:type="dcterms:W3CDTF">2009-12-06T10:38:00Z</dcterms:created>
  <dcterms:modified xsi:type="dcterms:W3CDTF">2024-09-10T02:55:57Z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A396BB98DD5D4321B0E683A68E50A83B</vt:lpwstr>
  </property>
  <property fmtid="{D5CDD505-2E9C-101B-9397-08002B2CF9AE}" pid="3" name="KSOProductBuildVer">
    <vt:lpwstr>2052-12.1.0.16417</vt:lpwstr>
  </property>
</Properties>
</file>